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sldIdLst>
    <p:sldId id="290" r:id="rId5"/>
    <p:sldId id="294" r:id="rId6"/>
    <p:sldId id="292" r:id="rId7"/>
    <p:sldId id="331" r:id="rId8"/>
    <p:sldId id="291" r:id="rId9"/>
    <p:sldId id="289" r:id="rId10"/>
    <p:sldId id="334" r:id="rId11"/>
    <p:sldId id="273" r:id="rId12"/>
    <p:sldId id="288" r:id="rId13"/>
    <p:sldId id="276" r:id="rId14"/>
    <p:sldId id="308" r:id="rId15"/>
    <p:sldId id="303" r:id="rId16"/>
    <p:sldId id="315" r:id="rId17"/>
    <p:sldId id="307" r:id="rId18"/>
    <p:sldId id="268" r:id="rId19"/>
    <p:sldId id="333" r:id="rId20"/>
    <p:sldId id="304" r:id="rId21"/>
    <p:sldId id="305" r:id="rId22"/>
    <p:sldId id="335" r:id="rId23"/>
    <p:sldId id="344" r:id="rId24"/>
    <p:sldId id="338" r:id="rId25"/>
    <p:sldId id="336" r:id="rId26"/>
    <p:sldId id="345" r:id="rId27"/>
    <p:sldId id="339" r:id="rId28"/>
    <p:sldId id="341" r:id="rId29"/>
    <p:sldId id="317" r:id="rId30"/>
    <p:sldId id="346" r:id="rId31"/>
    <p:sldId id="340" r:id="rId32"/>
    <p:sldId id="342" r:id="rId33"/>
    <p:sldId id="337" r:id="rId34"/>
    <p:sldId id="347" r:id="rId35"/>
    <p:sldId id="348" r:id="rId36"/>
    <p:sldId id="343" r:id="rId37"/>
    <p:sldId id="350" r:id="rId38"/>
    <p:sldId id="358" r:id="rId39"/>
    <p:sldId id="362" r:id="rId40"/>
    <p:sldId id="363" r:id="rId41"/>
    <p:sldId id="295" r:id="rId42"/>
    <p:sldId id="351" r:id="rId43"/>
    <p:sldId id="355" r:id="rId44"/>
    <p:sldId id="354" r:id="rId45"/>
    <p:sldId id="361" r:id="rId46"/>
    <p:sldId id="359" r:id="rId47"/>
    <p:sldId id="366" r:id="rId48"/>
    <p:sldId id="360" r:id="rId49"/>
    <p:sldId id="356" r:id="rId50"/>
    <p:sldId id="353" r:id="rId51"/>
    <p:sldId id="357" r:id="rId52"/>
    <p:sldId id="365" r:id="rId53"/>
    <p:sldId id="300" r:id="rId54"/>
    <p:sldId id="364" r:id="rId55"/>
    <p:sldId id="36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1B6E0-3CCD-474F-AD30-7273CD8E03F6}" v="1" dt="2023-10-22T02:47:55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66E45-B900-4BDB-9BBA-C05AE14520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7E535-5B95-4302-8838-DFAEFCE34F5A}">
      <dgm:prSet/>
      <dgm:spPr/>
      <dgm:t>
        <a:bodyPr/>
        <a:lstStyle/>
        <a:p>
          <a:r>
            <a:rPr lang="en-US" dirty="0"/>
            <a:t>AWS Login</a:t>
          </a:r>
        </a:p>
      </dgm:t>
    </dgm:pt>
    <dgm:pt modelId="{581CDFDB-4A8A-4A05-AD97-46A464EF5D7D}" type="parTrans" cxnId="{EB1919EB-A248-414C-BE3D-9EBD2A240366}">
      <dgm:prSet/>
      <dgm:spPr/>
      <dgm:t>
        <a:bodyPr/>
        <a:lstStyle/>
        <a:p>
          <a:endParaRPr lang="en-US"/>
        </a:p>
      </dgm:t>
    </dgm:pt>
    <dgm:pt modelId="{3A918E2C-AB28-425B-9E07-2F7ACE503BE1}" type="sibTrans" cxnId="{EB1919EB-A248-414C-BE3D-9EBD2A240366}">
      <dgm:prSet/>
      <dgm:spPr/>
      <dgm:t>
        <a:bodyPr/>
        <a:lstStyle/>
        <a:p>
          <a:endParaRPr lang="en-US"/>
        </a:p>
      </dgm:t>
    </dgm:pt>
    <dgm:pt modelId="{9AE6B75C-59BF-4F73-BA6E-F05D2BBCE24F}">
      <dgm:prSet/>
      <dgm:spPr/>
      <dgm:t>
        <a:bodyPr/>
        <a:lstStyle/>
        <a:p>
          <a:r>
            <a:rPr lang="en-US"/>
            <a:t>Git pull</a:t>
          </a:r>
        </a:p>
      </dgm:t>
    </dgm:pt>
    <dgm:pt modelId="{05E0C6CB-DC00-44EF-8762-C77A2224E401}" type="parTrans" cxnId="{2BC3AAE7-2D08-4FA0-8394-8A59D6C7C094}">
      <dgm:prSet/>
      <dgm:spPr/>
      <dgm:t>
        <a:bodyPr/>
        <a:lstStyle/>
        <a:p>
          <a:endParaRPr lang="en-US"/>
        </a:p>
      </dgm:t>
    </dgm:pt>
    <dgm:pt modelId="{E1BC92B8-9F94-488A-B0DB-7C06EF213C1A}" type="sibTrans" cxnId="{2BC3AAE7-2D08-4FA0-8394-8A59D6C7C094}">
      <dgm:prSet/>
      <dgm:spPr/>
      <dgm:t>
        <a:bodyPr/>
        <a:lstStyle/>
        <a:p>
          <a:endParaRPr lang="en-US"/>
        </a:p>
      </dgm:t>
    </dgm:pt>
    <dgm:pt modelId="{8338087A-9284-4655-81B8-62CED59CB55E}">
      <dgm:prSet/>
      <dgm:spPr/>
      <dgm:t>
        <a:bodyPr/>
        <a:lstStyle/>
        <a:p>
          <a:r>
            <a:rPr lang="en-US"/>
            <a:t>Edit Code</a:t>
          </a:r>
        </a:p>
      </dgm:t>
    </dgm:pt>
    <dgm:pt modelId="{BF30467D-A0F0-4C54-8E89-B90725651792}" type="parTrans" cxnId="{88D8F819-CA53-41B8-AD55-FFEC83B2C71A}">
      <dgm:prSet/>
      <dgm:spPr/>
      <dgm:t>
        <a:bodyPr/>
        <a:lstStyle/>
        <a:p>
          <a:endParaRPr lang="en-US"/>
        </a:p>
      </dgm:t>
    </dgm:pt>
    <dgm:pt modelId="{9CAA093A-0989-4BD2-9349-B27080470632}" type="sibTrans" cxnId="{88D8F819-CA53-41B8-AD55-FFEC83B2C71A}">
      <dgm:prSet/>
      <dgm:spPr/>
      <dgm:t>
        <a:bodyPr/>
        <a:lstStyle/>
        <a:p>
          <a:endParaRPr lang="en-US"/>
        </a:p>
      </dgm:t>
    </dgm:pt>
    <dgm:pt modelId="{9979D059-BE1D-4406-A539-E60E9AE1CEB8}">
      <dgm:prSet/>
      <dgm:spPr/>
      <dgm:t>
        <a:bodyPr/>
        <a:lstStyle/>
        <a:p>
          <a:r>
            <a:rPr lang="en-US"/>
            <a:t>Run Terraform</a:t>
          </a:r>
        </a:p>
      </dgm:t>
    </dgm:pt>
    <dgm:pt modelId="{6164F39E-405E-470E-A9E5-4C008E5FFE07}" type="parTrans" cxnId="{FC037024-5C59-485E-A73B-63F2AB9255EA}">
      <dgm:prSet/>
      <dgm:spPr/>
      <dgm:t>
        <a:bodyPr/>
        <a:lstStyle/>
        <a:p>
          <a:endParaRPr lang="en-US"/>
        </a:p>
      </dgm:t>
    </dgm:pt>
    <dgm:pt modelId="{CAF703D1-614A-4DBC-BD9A-1963D2F0A1E2}" type="sibTrans" cxnId="{FC037024-5C59-485E-A73B-63F2AB9255EA}">
      <dgm:prSet/>
      <dgm:spPr/>
      <dgm:t>
        <a:bodyPr/>
        <a:lstStyle/>
        <a:p>
          <a:endParaRPr lang="en-US"/>
        </a:p>
      </dgm:t>
    </dgm:pt>
    <dgm:pt modelId="{A49B8817-EEC5-470B-8108-3B7DD97E72C4}" type="pres">
      <dgm:prSet presAssocID="{8F066E45-B900-4BDB-9BBA-C05AE145200E}" presName="root" presStyleCnt="0">
        <dgm:presLayoutVars>
          <dgm:dir/>
          <dgm:resizeHandles val="exact"/>
        </dgm:presLayoutVars>
      </dgm:prSet>
      <dgm:spPr/>
    </dgm:pt>
    <dgm:pt modelId="{5E7B1C31-17BF-45C1-AEE6-CB27A4773029}" type="pres">
      <dgm:prSet presAssocID="{F547E535-5B95-4302-8838-DFAEFCE34F5A}" presName="compNode" presStyleCnt="0"/>
      <dgm:spPr/>
    </dgm:pt>
    <dgm:pt modelId="{A9EEB984-5B08-44E7-B776-D51C2AE96F27}" type="pres">
      <dgm:prSet presAssocID="{F547E535-5B95-4302-8838-DFAEFCE34F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99121CB-A5CE-43EA-9CFC-F63DBE54495C}" type="pres">
      <dgm:prSet presAssocID="{F547E535-5B95-4302-8838-DFAEFCE34F5A}" presName="spaceRect" presStyleCnt="0"/>
      <dgm:spPr/>
    </dgm:pt>
    <dgm:pt modelId="{DD1E9617-6F67-46D4-BC34-C882EAD58CC4}" type="pres">
      <dgm:prSet presAssocID="{F547E535-5B95-4302-8838-DFAEFCE34F5A}" presName="textRect" presStyleLbl="revTx" presStyleIdx="0" presStyleCnt="4">
        <dgm:presLayoutVars>
          <dgm:chMax val="1"/>
          <dgm:chPref val="1"/>
        </dgm:presLayoutVars>
      </dgm:prSet>
      <dgm:spPr/>
    </dgm:pt>
    <dgm:pt modelId="{5C81EA31-A241-4A3F-AED6-36E3031345AC}" type="pres">
      <dgm:prSet presAssocID="{3A918E2C-AB28-425B-9E07-2F7ACE503BE1}" presName="sibTrans" presStyleCnt="0"/>
      <dgm:spPr/>
    </dgm:pt>
    <dgm:pt modelId="{FFDBA28C-C633-4C6C-8BBF-4AAE606F5C6F}" type="pres">
      <dgm:prSet presAssocID="{9AE6B75C-59BF-4F73-BA6E-F05D2BBCE24F}" presName="compNode" presStyleCnt="0"/>
      <dgm:spPr/>
    </dgm:pt>
    <dgm:pt modelId="{973386C8-4692-4FD9-9D07-8230299B059C}" type="pres">
      <dgm:prSet presAssocID="{9AE6B75C-59BF-4F73-BA6E-F05D2BBCE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61DA6B-4E1F-4024-9F27-A47424F0DDEE}" type="pres">
      <dgm:prSet presAssocID="{9AE6B75C-59BF-4F73-BA6E-F05D2BBCE24F}" presName="spaceRect" presStyleCnt="0"/>
      <dgm:spPr/>
    </dgm:pt>
    <dgm:pt modelId="{46FB9A53-01BD-4C48-A16B-8923613DFB0C}" type="pres">
      <dgm:prSet presAssocID="{9AE6B75C-59BF-4F73-BA6E-F05D2BBCE24F}" presName="textRect" presStyleLbl="revTx" presStyleIdx="1" presStyleCnt="4">
        <dgm:presLayoutVars>
          <dgm:chMax val="1"/>
          <dgm:chPref val="1"/>
        </dgm:presLayoutVars>
      </dgm:prSet>
      <dgm:spPr/>
    </dgm:pt>
    <dgm:pt modelId="{9F9063E2-F99E-424C-887C-874914F2C428}" type="pres">
      <dgm:prSet presAssocID="{E1BC92B8-9F94-488A-B0DB-7C06EF213C1A}" presName="sibTrans" presStyleCnt="0"/>
      <dgm:spPr/>
    </dgm:pt>
    <dgm:pt modelId="{14E38663-7057-4289-B7F4-258C13D59FB4}" type="pres">
      <dgm:prSet presAssocID="{8338087A-9284-4655-81B8-62CED59CB55E}" presName="compNode" presStyleCnt="0"/>
      <dgm:spPr/>
    </dgm:pt>
    <dgm:pt modelId="{811E6899-E93C-4397-9F2C-FE34ADE64A4E}" type="pres">
      <dgm:prSet presAssocID="{8338087A-9284-4655-81B8-62CED59CB5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4E4568CC-574E-4A26-9188-56AF72225AC6}" type="pres">
      <dgm:prSet presAssocID="{8338087A-9284-4655-81B8-62CED59CB55E}" presName="spaceRect" presStyleCnt="0"/>
      <dgm:spPr/>
    </dgm:pt>
    <dgm:pt modelId="{411ADB45-63A4-4DDA-A6C2-61C5470C5751}" type="pres">
      <dgm:prSet presAssocID="{8338087A-9284-4655-81B8-62CED59CB55E}" presName="textRect" presStyleLbl="revTx" presStyleIdx="2" presStyleCnt="4">
        <dgm:presLayoutVars>
          <dgm:chMax val="1"/>
          <dgm:chPref val="1"/>
        </dgm:presLayoutVars>
      </dgm:prSet>
      <dgm:spPr/>
    </dgm:pt>
    <dgm:pt modelId="{B1F2F1E7-4CA8-4083-BB3E-F8E56A657831}" type="pres">
      <dgm:prSet presAssocID="{9CAA093A-0989-4BD2-9349-B27080470632}" presName="sibTrans" presStyleCnt="0"/>
      <dgm:spPr/>
    </dgm:pt>
    <dgm:pt modelId="{6936A216-8484-455E-BCB6-CB772B254B66}" type="pres">
      <dgm:prSet presAssocID="{9979D059-BE1D-4406-A539-E60E9AE1CEB8}" presName="compNode" presStyleCnt="0"/>
      <dgm:spPr/>
    </dgm:pt>
    <dgm:pt modelId="{DC5E406B-08D9-480C-B00D-8B3CF7F81D41}" type="pres">
      <dgm:prSet presAssocID="{9979D059-BE1D-4406-A539-E60E9AE1CE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A6A1B75-B080-4644-A56D-8176BA876332}" type="pres">
      <dgm:prSet presAssocID="{9979D059-BE1D-4406-A539-E60E9AE1CEB8}" presName="spaceRect" presStyleCnt="0"/>
      <dgm:spPr/>
    </dgm:pt>
    <dgm:pt modelId="{28AFECD7-7B85-4250-91CC-07CA078B3EC9}" type="pres">
      <dgm:prSet presAssocID="{9979D059-BE1D-4406-A539-E60E9AE1CE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D8F819-CA53-41B8-AD55-FFEC83B2C71A}" srcId="{8F066E45-B900-4BDB-9BBA-C05AE145200E}" destId="{8338087A-9284-4655-81B8-62CED59CB55E}" srcOrd="2" destOrd="0" parTransId="{BF30467D-A0F0-4C54-8E89-B90725651792}" sibTransId="{9CAA093A-0989-4BD2-9349-B27080470632}"/>
    <dgm:cxn modelId="{FC037024-5C59-485E-A73B-63F2AB9255EA}" srcId="{8F066E45-B900-4BDB-9BBA-C05AE145200E}" destId="{9979D059-BE1D-4406-A539-E60E9AE1CEB8}" srcOrd="3" destOrd="0" parTransId="{6164F39E-405E-470E-A9E5-4C008E5FFE07}" sibTransId="{CAF703D1-614A-4DBC-BD9A-1963D2F0A1E2}"/>
    <dgm:cxn modelId="{A6369761-18EA-48BE-9F31-C06419166953}" type="presOf" srcId="{F547E535-5B95-4302-8838-DFAEFCE34F5A}" destId="{DD1E9617-6F67-46D4-BC34-C882EAD58CC4}" srcOrd="0" destOrd="0" presId="urn:microsoft.com/office/officeart/2018/2/layout/IconLabelList"/>
    <dgm:cxn modelId="{F6549D54-4833-440E-B03C-A5E9DAE94267}" type="presOf" srcId="{9979D059-BE1D-4406-A539-E60E9AE1CEB8}" destId="{28AFECD7-7B85-4250-91CC-07CA078B3EC9}" srcOrd="0" destOrd="0" presId="urn:microsoft.com/office/officeart/2018/2/layout/IconLabelList"/>
    <dgm:cxn modelId="{2E58F77F-86E4-43C2-AC2C-060CEF8C43F2}" type="presOf" srcId="{8338087A-9284-4655-81B8-62CED59CB55E}" destId="{411ADB45-63A4-4DDA-A6C2-61C5470C5751}" srcOrd="0" destOrd="0" presId="urn:microsoft.com/office/officeart/2018/2/layout/IconLabelList"/>
    <dgm:cxn modelId="{B6B86EA4-126E-4E32-8105-01593AF270D5}" type="presOf" srcId="{8F066E45-B900-4BDB-9BBA-C05AE145200E}" destId="{A49B8817-EEC5-470B-8108-3B7DD97E72C4}" srcOrd="0" destOrd="0" presId="urn:microsoft.com/office/officeart/2018/2/layout/IconLabelList"/>
    <dgm:cxn modelId="{99815EB5-F14E-40F2-9AA1-5FC51F7D3FE6}" type="presOf" srcId="{9AE6B75C-59BF-4F73-BA6E-F05D2BBCE24F}" destId="{46FB9A53-01BD-4C48-A16B-8923613DFB0C}" srcOrd="0" destOrd="0" presId="urn:microsoft.com/office/officeart/2018/2/layout/IconLabelList"/>
    <dgm:cxn modelId="{2BC3AAE7-2D08-4FA0-8394-8A59D6C7C094}" srcId="{8F066E45-B900-4BDB-9BBA-C05AE145200E}" destId="{9AE6B75C-59BF-4F73-BA6E-F05D2BBCE24F}" srcOrd="1" destOrd="0" parTransId="{05E0C6CB-DC00-44EF-8762-C77A2224E401}" sibTransId="{E1BC92B8-9F94-488A-B0DB-7C06EF213C1A}"/>
    <dgm:cxn modelId="{EB1919EB-A248-414C-BE3D-9EBD2A240366}" srcId="{8F066E45-B900-4BDB-9BBA-C05AE145200E}" destId="{F547E535-5B95-4302-8838-DFAEFCE34F5A}" srcOrd="0" destOrd="0" parTransId="{581CDFDB-4A8A-4A05-AD97-46A464EF5D7D}" sibTransId="{3A918E2C-AB28-425B-9E07-2F7ACE503BE1}"/>
    <dgm:cxn modelId="{FE3213D7-A63E-4225-81B0-3C695C645030}" type="presParOf" srcId="{A49B8817-EEC5-470B-8108-3B7DD97E72C4}" destId="{5E7B1C31-17BF-45C1-AEE6-CB27A4773029}" srcOrd="0" destOrd="0" presId="urn:microsoft.com/office/officeart/2018/2/layout/IconLabelList"/>
    <dgm:cxn modelId="{40B8E006-6CBB-43A3-8169-2165D2E7176F}" type="presParOf" srcId="{5E7B1C31-17BF-45C1-AEE6-CB27A4773029}" destId="{A9EEB984-5B08-44E7-B776-D51C2AE96F27}" srcOrd="0" destOrd="0" presId="urn:microsoft.com/office/officeart/2018/2/layout/IconLabelList"/>
    <dgm:cxn modelId="{BD180BE5-FFEF-4BFC-9768-441547F8C286}" type="presParOf" srcId="{5E7B1C31-17BF-45C1-AEE6-CB27A4773029}" destId="{E99121CB-A5CE-43EA-9CFC-F63DBE54495C}" srcOrd="1" destOrd="0" presId="urn:microsoft.com/office/officeart/2018/2/layout/IconLabelList"/>
    <dgm:cxn modelId="{D58D654B-C8CD-4431-A798-5F339B71C1B2}" type="presParOf" srcId="{5E7B1C31-17BF-45C1-AEE6-CB27A4773029}" destId="{DD1E9617-6F67-46D4-BC34-C882EAD58CC4}" srcOrd="2" destOrd="0" presId="urn:microsoft.com/office/officeart/2018/2/layout/IconLabelList"/>
    <dgm:cxn modelId="{9F04BBE5-B5AB-4D4A-9877-21EF36A3B950}" type="presParOf" srcId="{A49B8817-EEC5-470B-8108-3B7DD97E72C4}" destId="{5C81EA31-A241-4A3F-AED6-36E3031345AC}" srcOrd="1" destOrd="0" presId="urn:microsoft.com/office/officeart/2018/2/layout/IconLabelList"/>
    <dgm:cxn modelId="{513468FD-5F94-4D5C-B92A-3B3F8FEF8B02}" type="presParOf" srcId="{A49B8817-EEC5-470B-8108-3B7DD97E72C4}" destId="{FFDBA28C-C633-4C6C-8BBF-4AAE606F5C6F}" srcOrd="2" destOrd="0" presId="urn:microsoft.com/office/officeart/2018/2/layout/IconLabelList"/>
    <dgm:cxn modelId="{1F505A93-1103-4A01-B51C-85ECE976183D}" type="presParOf" srcId="{FFDBA28C-C633-4C6C-8BBF-4AAE606F5C6F}" destId="{973386C8-4692-4FD9-9D07-8230299B059C}" srcOrd="0" destOrd="0" presId="urn:microsoft.com/office/officeart/2018/2/layout/IconLabelList"/>
    <dgm:cxn modelId="{747D98B2-FA16-4CFC-9C32-7AB8957EC2D4}" type="presParOf" srcId="{FFDBA28C-C633-4C6C-8BBF-4AAE606F5C6F}" destId="{4561DA6B-4E1F-4024-9F27-A47424F0DDEE}" srcOrd="1" destOrd="0" presId="urn:microsoft.com/office/officeart/2018/2/layout/IconLabelList"/>
    <dgm:cxn modelId="{DD4BCC00-A4A0-4E92-9871-C44B678E1256}" type="presParOf" srcId="{FFDBA28C-C633-4C6C-8BBF-4AAE606F5C6F}" destId="{46FB9A53-01BD-4C48-A16B-8923613DFB0C}" srcOrd="2" destOrd="0" presId="urn:microsoft.com/office/officeart/2018/2/layout/IconLabelList"/>
    <dgm:cxn modelId="{5E25966F-2397-458C-A029-0D7FE3D87A57}" type="presParOf" srcId="{A49B8817-EEC5-470B-8108-3B7DD97E72C4}" destId="{9F9063E2-F99E-424C-887C-874914F2C428}" srcOrd="3" destOrd="0" presId="urn:microsoft.com/office/officeart/2018/2/layout/IconLabelList"/>
    <dgm:cxn modelId="{D9788E1D-33FD-4EB8-BB35-23AAE214B7E0}" type="presParOf" srcId="{A49B8817-EEC5-470B-8108-3B7DD97E72C4}" destId="{14E38663-7057-4289-B7F4-258C13D59FB4}" srcOrd="4" destOrd="0" presId="urn:microsoft.com/office/officeart/2018/2/layout/IconLabelList"/>
    <dgm:cxn modelId="{C423862E-AFEF-4EFA-904D-890358B88AEC}" type="presParOf" srcId="{14E38663-7057-4289-B7F4-258C13D59FB4}" destId="{811E6899-E93C-4397-9F2C-FE34ADE64A4E}" srcOrd="0" destOrd="0" presId="urn:microsoft.com/office/officeart/2018/2/layout/IconLabelList"/>
    <dgm:cxn modelId="{1857616B-DAF0-44EA-BC99-D37A44023CCF}" type="presParOf" srcId="{14E38663-7057-4289-B7F4-258C13D59FB4}" destId="{4E4568CC-574E-4A26-9188-56AF72225AC6}" srcOrd="1" destOrd="0" presId="urn:microsoft.com/office/officeart/2018/2/layout/IconLabelList"/>
    <dgm:cxn modelId="{4F29683E-55C3-4116-BACE-A6FB40B77B9A}" type="presParOf" srcId="{14E38663-7057-4289-B7F4-258C13D59FB4}" destId="{411ADB45-63A4-4DDA-A6C2-61C5470C5751}" srcOrd="2" destOrd="0" presId="urn:microsoft.com/office/officeart/2018/2/layout/IconLabelList"/>
    <dgm:cxn modelId="{2B497D07-8900-41EB-837B-3DC51BA54067}" type="presParOf" srcId="{A49B8817-EEC5-470B-8108-3B7DD97E72C4}" destId="{B1F2F1E7-4CA8-4083-BB3E-F8E56A657831}" srcOrd="5" destOrd="0" presId="urn:microsoft.com/office/officeart/2018/2/layout/IconLabelList"/>
    <dgm:cxn modelId="{AF3D4887-A592-443F-B2C0-CD234C2E81BD}" type="presParOf" srcId="{A49B8817-EEC5-470B-8108-3B7DD97E72C4}" destId="{6936A216-8484-455E-BCB6-CB772B254B66}" srcOrd="6" destOrd="0" presId="urn:microsoft.com/office/officeart/2018/2/layout/IconLabelList"/>
    <dgm:cxn modelId="{03AC9736-214E-4E7A-926A-CC927532AF9F}" type="presParOf" srcId="{6936A216-8484-455E-BCB6-CB772B254B66}" destId="{DC5E406B-08D9-480C-B00D-8B3CF7F81D41}" srcOrd="0" destOrd="0" presId="urn:microsoft.com/office/officeart/2018/2/layout/IconLabelList"/>
    <dgm:cxn modelId="{B29E51AC-552D-4AB1-B725-7EC665443686}" type="presParOf" srcId="{6936A216-8484-455E-BCB6-CB772B254B66}" destId="{DA6A1B75-B080-4644-A56D-8176BA876332}" srcOrd="1" destOrd="0" presId="urn:microsoft.com/office/officeart/2018/2/layout/IconLabelList"/>
    <dgm:cxn modelId="{DBC44BA9-9153-4371-9FAC-8DE288734E37}" type="presParOf" srcId="{6936A216-8484-455E-BCB6-CB772B254B66}" destId="{28AFECD7-7B85-4250-91CC-07CA078B3E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EB984-5B08-44E7-B776-D51C2AE96F27}">
      <dsp:nvSpPr>
        <dsp:cNvPr id="0" name=""/>
        <dsp:cNvSpPr/>
      </dsp:nvSpPr>
      <dsp:spPr>
        <a:xfrm>
          <a:off x="101524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E9617-6F67-46D4-BC34-C882EAD58CC4}">
      <dsp:nvSpPr>
        <dsp:cNvPr id="0" name=""/>
        <dsp:cNvSpPr/>
      </dsp:nvSpPr>
      <dsp:spPr>
        <a:xfrm>
          <a:off x="44777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AWS Login</a:t>
          </a:r>
        </a:p>
      </dsp:txBody>
      <dsp:txXfrm>
        <a:off x="447771" y="2425546"/>
        <a:ext cx="2063532" cy="720000"/>
      </dsp:txXfrm>
    </dsp:sp>
    <dsp:sp modelId="{973386C8-4692-4FD9-9D07-8230299B059C}">
      <dsp:nvSpPr>
        <dsp:cNvPr id="0" name=""/>
        <dsp:cNvSpPr/>
      </dsp:nvSpPr>
      <dsp:spPr>
        <a:xfrm>
          <a:off x="343989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B9A53-01BD-4C48-A16B-8923613DFB0C}">
      <dsp:nvSpPr>
        <dsp:cNvPr id="0" name=""/>
        <dsp:cNvSpPr/>
      </dsp:nvSpPr>
      <dsp:spPr>
        <a:xfrm>
          <a:off x="287242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Git pull</a:t>
          </a:r>
        </a:p>
      </dsp:txBody>
      <dsp:txXfrm>
        <a:off x="2872421" y="2425546"/>
        <a:ext cx="2063532" cy="720000"/>
      </dsp:txXfrm>
    </dsp:sp>
    <dsp:sp modelId="{811E6899-E93C-4397-9F2C-FE34ADE64A4E}">
      <dsp:nvSpPr>
        <dsp:cNvPr id="0" name=""/>
        <dsp:cNvSpPr/>
      </dsp:nvSpPr>
      <dsp:spPr>
        <a:xfrm>
          <a:off x="586454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ADB45-63A4-4DDA-A6C2-61C5470C5751}">
      <dsp:nvSpPr>
        <dsp:cNvPr id="0" name=""/>
        <dsp:cNvSpPr/>
      </dsp:nvSpPr>
      <dsp:spPr>
        <a:xfrm>
          <a:off x="529707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Edit Code</a:t>
          </a:r>
        </a:p>
      </dsp:txBody>
      <dsp:txXfrm>
        <a:off x="5297071" y="2425546"/>
        <a:ext cx="2063532" cy="720000"/>
      </dsp:txXfrm>
    </dsp:sp>
    <dsp:sp modelId="{DC5E406B-08D9-480C-B00D-8B3CF7F81D41}">
      <dsp:nvSpPr>
        <dsp:cNvPr id="0" name=""/>
        <dsp:cNvSpPr/>
      </dsp:nvSpPr>
      <dsp:spPr>
        <a:xfrm>
          <a:off x="8289192" y="1205791"/>
          <a:ext cx="928589" cy="9285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FECD7-7B85-4250-91CC-07CA078B3EC9}">
      <dsp:nvSpPr>
        <dsp:cNvPr id="0" name=""/>
        <dsp:cNvSpPr/>
      </dsp:nvSpPr>
      <dsp:spPr>
        <a:xfrm>
          <a:off x="7721721" y="2425546"/>
          <a:ext cx="2063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Run Terraform</a:t>
          </a:r>
        </a:p>
      </dsp:txBody>
      <dsp:txXfrm>
        <a:off x="7721721" y="2425546"/>
        <a:ext cx="20635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EB667-52A8-4C90-8EB1-835CB9CA5463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B5E89-8561-42B5-8F0C-BB5A4D7B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7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9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41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982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59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222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99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55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31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7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51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791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only meme because I had too much stuff on each slide.</a:t>
            </a:r>
          </a:p>
          <a:p>
            <a:endParaRPr lang="en-US" dirty="0"/>
          </a:p>
          <a:p>
            <a:r>
              <a:rPr lang="en-US" dirty="0"/>
              <a:t>My wife is a pastry chef, so I look at this as the individual ingredients you need to make a server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54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terraform provider is a plugin that allows terraform to interact with a cloud provider.  They also have plugins for </a:t>
            </a:r>
            <a:r>
              <a:rPr lang="en-US" dirty="0" err="1"/>
              <a:t>Vsphere</a:t>
            </a:r>
            <a:r>
              <a:rPr lang="en-US" dirty="0"/>
              <a:t>, SaaS, and other APIs.</a:t>
            </a:r>
          </a:p>
          <a:p>
            <a:endParaRPr lang="en-US" dirty="0"/>
          </a:p>
          <a:p>
            <a:r>
              <a:rPr lang="en-US" dirty="0"/>
              <a:t>We grab this section from the terraform providers webpage.  Just search terraform providers and click on azure. </a:t>
            </a:r>
          </a:p>
          <a:p>
            <a:endParaRPr lang="en-US" dirty="0"/>
          </a:p>
          <a:p>
            <a:r>
              <a:rPr lang="en-US" dirty="0"/>
              <a:t>Sometimes the version will change and may change the whole syntax and break your stuff.  It happened to me while I was writing this presentation.  The way security groups are done changed on 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 of a Feature is “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prevent_deletion_if_contains_resources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false”  This allows me to delete a resource group even if it has stuff in it.  Sometimes a hard disk doesn’t get deleted because I configured the VM wrong.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14B68-DD04-42AE-ABC8-DEC7BB909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1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4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13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637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8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11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31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7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8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4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2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528AD8-005A-4D40-9EEB-950CC8123AB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628DBAD-EAF3-43DA-82B4-16729A8A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85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werindustries/saintcon23.g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Cloud Automation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5400" dirty="0" err="1"/>
              <a:t>Saintcon</a:t>
            </a:r>
            <a:r>
              <a:rPr lang="en-US" sz="5400" dirty="0"/>
              <a:t> 2023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0962930-EB09-8122-EF13-5E47F36BF747}"/>
              </a:ext>
            </a:extLst>
          </p:cNvPr>
          <p:cNvSpPr txBox="1">
            <a:spLocks/>
          </p:cNvSpPr>
          <p:nvPr/>
        </p:nvSpPr>
        <p:spPr>
          <a:xfrm>
            <a:off x="2342463" y="5826879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David Thurm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@PacketMonster</a:t>
            </a:r>
          </a:p>
        </p:txBody>
      </p:sp>
    </p:spTree>
    <p:extLst>
      <p:ext uri="{BB962C8B-B14F-4D97-AF65-F5344CB8AC3E}">
        <p14:creationId xmlns:p14="http://schemas.microsoft.com/office/powerpoint/2010/main" val="103023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E26-94F9-2DAE-A626-439ED575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>
                <a:effectLst/>
              </a:rPr>
              <a:t>Key Ingredients / Requirements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DEAD2-A2DE-B440-14FD-CA2FD96D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6795" y="1825624"/>
            <a:ext cx="7044571" cy="44299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provider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ws_vpc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aws_internet_gateway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aws_s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ubnet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aws_r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oute_table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ws_route_table_association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</a:t>
            </a: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ws_security_group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/>
              </a:rPr>
              <a:t>aws_instance</a:t>
            </a:r>
            <a:endParaRPr lang="en-US" sz="2800" b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  <p:pic>
        <p:nvPicPr>
          <p:cNvPr id="10" name="Picture Placeholder 9" descr="A cake with a straw&#10;&#10;Description automatically generated with medium confidence">
            <a:extLst>
              <a:ext uri="{FF2B5EF4-FFF2-40B4-BE49-F238E27FC236}">
                <a16:creationId xmlns:a16="http://schemas.microsoft.com/office/drawing/2014/main" id="{1D3C023B-F13B-92FB-BBB7-84BE28CCF8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r="22108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8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315A3-5DED-5625-8BF8-56FE8404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Deployment Steps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6ABBA3FF-713B-2593-E80B-FED13FF82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106454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96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6040C33-6419-B893-E82B-9F0984C15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Github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931C42C-576C-06E3-D9B8-1082CCDBE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clone is your friend</a:t>
            </a:r>
          </a:p>
        </p:txBody>
      </p:sp>
      <p:pic>
        <p:nvPicPr>
          <p:cNvPr id="13" name="Picture 12" descr="Ladybug on a leaf">
            <a:extLst>
              <a:ext uri="{FF2B5EF4-FFF2-40B4-BE49-F238E27FC236}">
                <a16:creationId xmlns:a16="http://schemas.microsoft.com/office/drawing/2014/main" id="{436C314D-BA33-412D-E56D-C76969A0A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23" b="1712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4169-C991-FAD8-B2FB-6D5B9A06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1A8D-F07B-DB75-1206-549F02A9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28924"/>
          </a:xfrm>
        </p:spPr>
        <p:txBody>
          <a:bodyPr>
            <a:normAutofit/>
          </a:bodyPr>
          <a:lstStyle/>
          <a:p>
            <a:r>
              <a:rPr lang="en-US" dirty="0"/>
              <a:t>Clone the Repo </a:t>
            </a:r>
          </a:p>
          <a:p>
            <a:pPr lvl="1"/>
            <a:r>
              <a:rPr lang="en-US" sz="2000" dirty="0"/>
              <a:t>git clone </a:t>
            </a:r>
            <a:r>
              <a:rPr lang="en-US" sz="2000" dirty="0">
                <a:hlinkClick r:id="rId2"/>
              </a:rPr>
              <a:t>https://github.com/towerindustries/saintcon23.git</a:t>
            </a:r>
            <a:endParaRPr lang="en-US" sz="2000" dirty="0"/>
          </a:p>
          <a:p>
            <a:r>
              <a:rPr lang="en-US" dirty="0"/>
              <a:t>Git add .</a:t>
            </a:r>
          </a:p>
          <a:p>
            <a:pPr lvl="1"/>
            <a:r>
              <a:rPr lang="en-US" dirty="0"/>
              <a:t>Adds all the change files to the local git configuration.</a:t>
            </a:r>
          </a:p>
          <a:p>
            <a:r>
              <a:rPr lang="en-US" dirty="0"/>
              <a:t>Git commit –m “first commit”</a:t>
            </a:r>
          </a:p>
          <a:p>
            <a:pPr lvl="1"/>
            <a:r>
              <a:rPr lang="en-US" dirty="0"/>
              <a:t>Prepares to push all your changes to GitHub (stays local)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Pushes all of your changes to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/>
              <a:t>CoPilot (AI Coding)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For now, this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88652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37D38-BA34-064D-EE2B-D9FBB23ED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Basic Terraform Lab</a:t>
            </a:r>
          </a:p>
        </p:txBody>
      </p:sp>
      <p:pic>
        <p:nvPicPr>
          <p:cNvPr id="8" name="Picture 7" descr="A colorful wave of paint&#10;&#10;Description automatically generated">
            <a:extLst>
              <a:ext uri="{FF2B5EF4-FFF2-40B4-BE49-F238E27FC236}">
                <a16:creationId xmlns:a16="http://schemas.microsoft.com/office/drawing/2014/main" id="{DAFEE831-3A96-8E9D-82DD-AD355B4E7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0" b="5682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F94320C-9074-B505-23CE-A8AB18417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/intro_to_terraform/README.md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084-A50C-2E48-0B2D-E5FBBEC13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Moderately Terraform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83920E-F65D-2EE7-BAE7-D52FA9AE4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Now you have some of Cattle </a:t>
            </a:r>
          </a:p>
        </p:txBody>
      </p:sp>
      <p:pic>
        <p:nvPicPr>
          <p:cNvPr id="7" name="Picture 6" descr="Inside view of a red umbrella">
            <a:extLst>
              <a:ext uri="{FF2B5EF4-FFF2-40B4-BE49-F238E27FC236}">
                <a16:creationId xmlns:a16="http://schemas.microsoft.com/office/drawing/2014/main" id="{0E8AA1B4-117A-9965-0F2E-FC9819E17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30" b="405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Moderate Terraform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Brief Introduction to the State File</a:t>
            </a:r>
          </a:p>
          <a:p>
            <a:r>
              <a:rPr lang="en-US" dirty="0"/>
              <a:t>Starting Configuration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moderate_base</a:t>
            </a:r>
            <a:r>
              <a:rPr lang="en-US" dirty="0">
                <a:solidFill>
                  <a:srgbClr val="FFC000"/>
                </a:solidFill>
              </a:rPr>
              <a:t>/config</a:t>
            </a:r>
          </a:p>
          <a:p>
            <a:r>
              <a:rPr lang="en-US" dirty="0"/>
              <a:t>Creating Terraform Files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FFC000"/>
                </a:solidFill>
              </a:rPr>
              <a:t>providers.tf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FFC000"/>
                </a:solidFill>
              </a:rPr>
              <a:t>data.tf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FFC000"/>
                </a:solidFill>
              </a:rPr>
              <a:t>locals.tf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FFC000"/>
                </a:solidFill>
              </a:rPr>
              <a:t>variables.tf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terraform.tfvars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Moving/using </a:t>
            </a:r>
            <a:r>
              <a:rPr lang="en-US" dirty="0">
                <a:solidFill>
                  <a:srgbClr val="FFC000"/>
                </a:solidFill>
              </a:rPr>
              <a:t>nginxserver_amazon_deploy.sh</a:t>
            </a:r>
          </a:p>
        </p:txBody>
      </p:sp>
    </p:spTree>
    <p:extLst>
      <p:ext uri="{BB962C8B-B14F-4D97-AF65-F5344CB8AC3E}">
        <p14:creationId xmlns:p14="http://schemas.microsoft.com/office/powerpoint/2010/main" val="70076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87070-823A-1746-05F3-93952F8F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The State File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D5BC22-AE59-A184-0A9E-EFE2D4E20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/>
              <a:t>Has broken people's souls</a:t>
            </a:r>
          </a:p>
        </p:txBody>
      </p:sp>
      <p:pic>
        <p:nvPicPr>
          <p:cNvPr id="7" name="Picture 6" descr="Different coloured organisers">
            <a:extLst>
              <a:ext uri="{FF2B5EF4-FFF2-40B4-BE49-F238E27FC236}">
                <a16:creationId xmlns:a16="http://schemas.microsoft.com/office/drawing/2014/main" id="{7D0FD598-909E-577C-74F4-C165AD1A1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4" b="30482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D7FF0-545C-E42B-212D-A423292D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File - </a:t>
            </a:r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111CA3-DF38-DF58-3315-4C4F0906AE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  <a:p>
            <a:pPr lvl="1"/>
            <a:r>
              <a:rPr lang="en-US" dirty="0"/>
              <a:t>Does not like friends</a:t>
            </a:r>
          </a:p>
          <a:p>
            <a:pPr lvl="1"/>
            <a:r>
              <a:rPr lang="en-US" dirty="0"/>
              <a:t>Not Scalable</a:t>
            </a:r>
          </a:p>
          <a:p>
            <a:pPr lvl="1"/>
            <a:endParaRPr lang="en-US" dirty="0"/>
          </a:p>
          <a:p>
            <a:r>
              <a:rPr lang="en-US" dirty="0"/>
              <a:t>Remote State File</a:t>
            </a:r>
          </a:p>
          <a:p>
            <a:pPr lvl="1"/>
            <a:r>
              <a:rPr lang="en-US" dirty="0"/>
              <a:t>Best Practice</a:t>
            </a:r>
          </a:p>
          <a:p>
            <a:pPr lvl="1"/>
            <a:r>
              <a:rPr lang="en-US" dirty="0"/>
              <a:t>Terraform Cloud</a:t>
            </a:r>
          </a:p>
          <a:p>
            <a:pPr lvl="1"/>
            <a:r>
              <a:rPr lang="en-US" dirty="0"/>
              <a:t>AWS RDS / S3 Bucket</a:t>
            </a:r>
          </a:p>
          <a:p>
            <a:pPr lvl="1"/>
            <a:r>
              <a:rPr lang="en-US" dirty="0"/>
              <a:t>Lives here: ./</a:t>
            </a:r>
            <a:r>
              <a:rPr lang="en-US" dirty="0" err="1"/>
              <a:t>terraform.state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9D2D6-B2BD-872C-97AB-B81B33543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file with current cloud deployment settings</a:t>
            </a:r>
          </a:p>
          <a:p>
            <a:pPr lvl="1"/>
            <a:r>
              <a:rPr lang="en-US" dirty="0"/>
              <a:t>Does not know if you made a change in the GUI.</a:t>
            </a:r>
          </a:p>
          <a:p>
            <a:pPr lvl="1"/>
            <a:endParaRPr lang="en-US" dirty="0"/>
          </a:p>
          <a:p>
            <a:r>
              <a:rPr lang="en-US" dirty="0"/>
              <a:t>Do not modify by hand (unless you are brave and/or crazy)</a:t>
            </a:r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aztfexport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https://github.com/Azure/aztfexport</a:t>
            </a:r>
          </a:p>
        </p:txBody>
      </p:sp>
    </p:spTree>
    <p:extLst>
      <p:ext uri="{BB962C8B-B14F-4D97-AF65-F5344CB8AC3E}">
        <p14:creationId xmlns:p14="http://schemas.microsoft.com/office/powerpoint/2010/main" val="220664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Providers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moderate_terraform</a:t>
            </a:r>
            <a:r>
              <a:rPr lang="en-US" dirty="0">
                <a:solidFill>
                  <a:srgbClr val="FFC000"/>
                </a:solidFill>
              </a:rPr>
              <a:t>/providers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1DDBD-B8E5-0C40-77AE-B522CB197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7" b="2271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7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Cyber Security Architect, Accenture Federal Services</a:t>
            </a:r>
          </a:p>
          <a:p>
            <a:pPr lvl="1"/>
            <a:r>
              <a:rPr lang="en-US" dirty="0"/>
              <a:t>Cloud Smart Subject Matter Expert (SME)</a:t>
            </a:r>
          </a:p>
          <a:p>
            <a:pPr lvl="1"/>
            <a:r>
              <a:rPr lang="en-US" dirty="0"/>
              <a:t>Zero Trust SME for the Department of Energy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Recovering .</a:t>
            </a:r>
            <a:r>
              <a:rPr lang="en-US" dirty="0" err="1"/>
              <a:t>edu</a:t>
            </a:r>
            <a:r>
              <a:rPr lang="en-US" dirty="0"/>
              <a:t>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Comments are all my own and not those of my employer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6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Providers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Setting AWS Provider Version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https://registry.terraform.io/browse/providers</a:t>
            </a:r>
          </a:p>
          <a:p>
            <a:r>
              <a:rPr lang="en-US" dirty="0">
                <a:solidFill>
                  <a:schemeClr val="tx1"/>
                </a:solidFill>
              </a:rPr>
              <a:t>Terraform Version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AWS Region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3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6ABFF8-9364-3B50-EA45-81C254E5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Providers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204C6-B137-6AAF-B4C2-86D1EE9B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required_providers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hashicorp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"5.21.0"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required_version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"&gt;= 1.6.1"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Configuration options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709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Data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moderate_terraform</a:t>
            </a:r>
            <a:r>
              <a:rPr lang="en-US" dirty="0">
                <a:solidFill>
                  <a:srgbClr val="FFC000"/>
                </a:solidFill>
              </a:rPr>
              <a:t>/data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C7C64-770E-62E0-5F81-7F14706B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6" b="2435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4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Search AWS available AMIs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Amazon 2023 AMI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Output that AMI to be used later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Add the Amazon 2023 AMI to the EC2 Instance</a:t>
            </a:r>
          </a:p>
        </p:txBody>
      </p:sp>
    </p:spTree>
    <p:extLst>
      <p:ext uri="{BB962C8B-B14F-4D97-AF65-F5344CB8AC3E}">
        <p14:creationId xmlns:p14="http://schemas.microsoft.com/office/powerpoint/2010/main" val="350336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210353F-3EFB-DF85-BACF-216DE991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FF1165-3064-1920-4F74-7218F8BEE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aws_ami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"latest_amazon_linux_2023"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most_recent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"al2023-ami-minimal-2023*"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"owner-id"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"137112412989"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"architecture"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"x86_64"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95EDA6-8ECA-59A2-CF64-C7A087714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"virtualization-type"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hvm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"owner-alias"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"amazon"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"available"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"latest_amazon_linux_2023_ami_id"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aws_ami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latest_amazon_linux_2023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8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95B0-C524-0E29-37BD-FE2C9A02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(main.tf)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8D7DED-83DC-F397-2250-FEDFAE97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ami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aws_ami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latest_amazon_linux_2023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"dev-example-key"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subnet_id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aws_subnet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"dev-amazon2023"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3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Locals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moderate_terraform</a:t>
            </a:r>
            <a:r>
              <a:rPr lang="en-US" dirty="0">
                <a:solidFill>
                  <a:srgbClr val="FFC000"/>
                </a:solidFill>
              </a:rPr>
              <a:t>/locals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9766D-ADFB-7CF3-F365-A139A47E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8" b="3944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2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Locals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Setup Reusable Common Tags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Service Name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Terraform Code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Setup Reusable Specific Tags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Network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Security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VPC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Apply these tags to AWS “resources” in </a:t>
            </a:r>
            <a:r>
              <a:rPr lang="en-US" dirty="0">
                <a:solidFill>
                  <a:srgbClr val="FFC000"/>
                </a:solidFill>
              </a:rPr>
              <a:t>/main.tf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2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F3779-AA86-5C9F-2C0B-DADB2564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Locals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30FBC-B44D-9745-7DF5-A30252B69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"dev-amazon2023"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service_name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    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terraform_code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moderate_locals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Common tags to be assigned to all resources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.name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.service_name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.environment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.terraform_code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network_tags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devsecops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"dev.at.saintcon.org"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C87A-16D8-1F57-AA5F-09D6AE65E1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security_tags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"network-team"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"noc.at.saintcon.org"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-sg"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vpc_tags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"network-team"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"noc.at.saintcon.org"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vpc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ec2_tags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common_tags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"network-team"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"noc.at.saintcon.org"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4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-ec2"</a:t>
            </a:r>
            <a:endParaRPr lang="en-US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B1A0-5796-2A16-B3DD-BBD3B93C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Locals (main.tf)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74A6-CD78-A207-9ABA-D2AF05CE25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aws_internet_gateway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aws_internet_gateway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aws_subnet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BEF1A-100B-9169-053A-12F4F17EB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aws_route_table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aws_security_group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tags          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local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ec2_tags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2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will walk through the code and then hands on.</a:t>
            </a:r>
          </a:p>
          <a:p>
            <a:endParaRPr lang="en-US" dirty="0"/>
          </a:p>
          <a:p>
            <a:r>
              <a:rPr lang="en-US" dirty="0"/>
              <a:t>We will create, modify, and destroy workloads.</a:t>
            </a:r>
          </a:p>
          <a:p>
            <a:endParaRPr lang="en-US" dirty="0"/>
          </a:p>
          <a:p>
            <a:r>
              <a:rPr lang="en-US" dirty="0"/>
              <a:t>You will be able to go back into your lab and deploy a server instance today.</a:t>
            </a:r>
          </a:p>
          <a:p>
            <a:endParaRPr lang="en-US" dirty="0"/>
          </a:p>
          <a:p>
            <a:r>
              <a:rPr lang="en-US" dirty="0"/>
              <a:t>All code is in the GitHub repository. </a:t>
            </a:r>
          </a:p>
          <a:p>
            <a:endParaRPr lang="en-US" dirty="0"/>
          </a:p>
          <a:p>
            <a:r>
              <a:rPr lang="en-US" dirty="0"/>
              <a:t>We have 4 hours, so we have some bonus moderate and some advanced content as well.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6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2BB18-7542-3A90-297D-539D22E9E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Variables Lab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2A5438-90C8-1DC5-61F7-7142783C3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moderate_terraform</a:t>
            </a:r>
            <a:r>
              <a:rPr lang="en-US" dirty="0">
                <a:solidFill>
                  <a:srgbClr val="FFC000"/>
                </a:solidFill>
              </a:rPr>
              <a:t>/variables</a:t>
            </a:r>
          </a:p>
        </p:txBody>
      </p:sp>
      <p:pic>
        <p:nvPicPr>
          <p:cNvPr id="7" name="Picture 6" descr="Droplet of water">
            <a:extLst>
              <a:ext uri="{FF2B5EF4-FFF2-40B4-BE49-F238E27FC236}">
                <a16:creationId xmlns:a16="http://schemas.microsoft.com/office/drawing/2014/main" id="{9A730C29-FA86-C90E-CC82-0D9E74915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9" b="23813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3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Variables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40" y="1849901"/>
            <a:ext cx="10233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</a:t>
            </a:r>
            <a:r>
              <a:rPr lang="en-US" dirty="0">
                <a:solidFill>
                  <a:srgbClr val="FFC000"/>
                </a:solidFill>
              </a:rPr>
              <a:t> variables.tf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Copy update variables file with correct variables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Change Security Group Variable to reflect your current IP.</a:t>
            </a:r>
          </a:p>
          <a:p>
            <a:r>
              <a:rPr lang="en-US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rgbClr val="FFC000"/>
                </a:solidFill>
              </a:rPr>
              <a:t>providers.tf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Change region to a variable</a:t>
            </a:r>
          </a:p>
          <a:p>
            <a:r>
              <a:rPr lang="en-US" dirty="0">
                <a:solidFill>
                  <a:schemeClr val="tx1"/>
                </a:solidFill>
              </a:rPr>
              <a:t>Modify </a:t>
            </a:r>
            <a:r>
              <a:rPr lang="en-US" dirty="0">
                <a:solidFill>
                  <a:srgbClr val="FFC000"/>
                </a:solidFill>
              </a:rPr>
              <a:t>main.tf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VPC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Subnet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Security Group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182494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F0E6-4742-276D-AC97-8AE41144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(variables.tf)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4F62-001A-64AC-E2FB-1E3123A82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long to put in a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5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780C0-C33E-1C53-C8D3-DC74ADB9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(providers.tf)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8C05B9-E6CD-CCB7-4CD7-D248F6DB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terraform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required_providers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hashicorp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"5.21.0"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required_version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"~&gt; 1.5.7"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Configuration options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5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F0E6-4742-276D-AC97-8AE41144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(main.tf)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4F62-001A-64AC-E2FB-1E3123A82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long to put in a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2841-CF87-030C-0D71-77272CE5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Tfvars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08EBDE8-BD4F-8148-5469-C77ED407E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holding a paper plane&#10;&#10;Description automatically generated">
            <a:extLst>
              <a:ext uri="{FF2B5EF4-FFF2-40B4-BE49-F238E27FC236}">
                <a16:creationId xmlns:a16="http://schemas.microsoft.com/office/drawing/2014/main" id="{4DF56571-85F8-D7E0-B599-01274B688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01" b="1827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6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C5E248-F6A3-62B5-B60B-18AB82A6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E2344-2FF4-D60C-1D35-B462E8F7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Overwrites the defaults in the variables file.</a:t>
            </a:r>
          </a:p>
          <a:p>
            <a:r>
              <a:rPr lang="en-US" dirty="0"/>
              <a:t>Create variable values in </a:t>
            </a:r>
            <a:r>
              <a:rPr lang="en-US" dirty="0" err="1"/>
              <a:t>terraform.tfvars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8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3ECE-B800-B84D-796B-C18D73C5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Tfars</a:t>
            </a:r>
            <a:r>
              <a:rPr lang="en-US" dirty="0"/>
              <a:t> (</a:t>
            </a:r>
            <a:r>
              <a:rPr lang="en-US" dirty="0" err="1"/>
              <a:t>terraform.tfvars</a:t>
            </a:r>
            <a:r>
              <a:rPr lang="en-US" dirty="0"/>
              <a:t>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CA2A-281D-6797-DC47-978D2A8B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availability_zone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"us-east-1a"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vpc_cidr_block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"10.0.0.0/16"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subnet_cidr_block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"10.0.0.0/24"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sg_cidr_blocks_allow_ssh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sg_cidr_blocks_allow_http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sg_cidr_blocks_allow_https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"161.28.24.210/32"</a:t>
            </a:r>
            <a:r>
              <a:rPr lang="en-US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key_name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"dev-example-key"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volume_size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"30"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volume_type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"gp3"</a:t>
            </a:r>
            <a:endParaRPr lang="en-US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29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DAD09-0E21-A3C9-FB61-B275C1B3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Advanced Terraform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F9D184D-A55A-DBBD-EB06-F35712CBE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Now you think you are a programmer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25F05-AA61-0123-E584-0A542350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66" b="2776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2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736" cy="1325563"/>
          </a:xfrm>
        </p:spPr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Advanced Terraform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Terraform Deploy base config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advanced_base_config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Remote State</a:t>
            </a:r>
          </a:p>
          <a:p>
            <a:r>
              <a:rPr lang="en-US" dirty="0">
                <a:solidFill>
                  <a:schemeClr val="tx1"/>
                </a:solidFill>
              </a:rPr>
              <a:t>Outputs</a:t>
            </a:r>
          </a:p>
          <a:p>
            <a:r>
              <a:rPr lang="en-US" dirty="0">
                <a:solidFill>
                  <a:schemeClr val="tx1"/>
                </a:solidFill>
              </a:rPr>
              <a:t>Advanced Data</a:t>
            </a:r>
          </a:p>
          <a:p>
            <a:r>
              <a:rPr lang="en-US" dirty="0">
                <a:solidFill>
                  <a:schemeClr val="tx1"/>
                </a:solidFill>
              </a:rPr>
              <a:t>Intro to Modules</a:t>
            </a:r>
          </a:p>
          <a:p>
            <a:r>
              <a:rPr lang="en-US" dirty="0">
                <a:solidFill>
                  <a:schemeClr val="tx1"/>
                </a:solidFill>
              </a:rPr>
              <a:t>Advanced Modules</a:t>
            </a:r>
          </a:p>
        </p:txBody>
      </p:sp>
    </p:spTree>
    <p:extLst>
      <p:ext uri="{BB962C8B-B14F-4D97-AF65-F5344CB8AC3E}">
        <p14:creationId xmlns:p14="http://schemas.microsoft.com/office/powerpoint/2010/main" val="412192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4805-892D-F55E-6F10-D643C82C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D207-5D27-980E-44AE-2F330377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Savings</a:t>
            </a:r>
          </a:p>
          <a:p>
            <a:endParaRPr lang="en-US" dirty="0"/>
          </a:p>
          <a:p>
            <a:r>
              <a:rPr lang="en-US" dirty="0"/>
              <a:t>Doing things at Scale</a:t>
            </a:r>
          </a:p>
          <a:p>
            <a:endParaRPr lang="en-US" dirty="0"/>
          </a:p>
          <a:p>
            <a:r>
              <a:rPr lang="en-US" dirty="0"/>
              <a:t>Immutable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1779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99A5-5BBF-7127-77A4-5F612F5B5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Deploy Base Config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46EE08-DDF8-528F-8FEE-3A26A6D2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advanced_base_config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5" descr="A stack of dice on a boardgame">
            <a:extLst>
              <a:ext uri="{FF2B5EF4-FFF2-40B4-BE49-F238E27FC236}">
                <a16:creationId xmlns:a16="http://schemas.microsoft.com/office/drawing/2014/main" id="{634A0B12-4C48-EB06-B3A7-DB44D55CA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26" b="20629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99A5-5BBF-7127-77A4-5F612F5B5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Remote State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08544B-65CD-7D86-CC09-19A8F1FAB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remote_state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Picture 12" descr="A close-up of a wave&#10;&#10;Description automatically generated">
            <a:extLst>
              <a:ext uri="{FF2B5EF4-FFF2-40B4-BE49-F238E27FC236}">
                <a16:creationId xmlns:a16="http://schemas.microsoft.com/office/drawing/2014/main" id="{17A87EC5-6476-C386-566E-6C5F5228E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33" b="2047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FE5396-F272-F75D-24EE-684FD2D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State 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291BA-EC4C-00E1-05E6-6FC786267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code in </a:t>
            </a:r>
            <a:r>
              <a:rPr lang="en-US" dirty="0">
                <a:solidFill>
                  <a:srgbClr val="FFC000"/>
                </a:solidFill>
              </a:rPr>
              <a:t>/remote_state/main.tf</a:t>
            </a:r>
          </a:p>
          <a:p>
            <a:endParaRPr lang="en-US" dirty="0"/>
          </a:p>
          <a:p>
            <a:r>
              <a:rPr lang="en-US" dirty="0"/>
              <a:t>Deploy remote state database and S3 changes</a:t>
            </a:r>
          </a:p>
          <a:p>
            <a:endParaRPr lang="en-US" dirty="0"/>
          </a:p>
          <a:p>
            <a:r>
              <a:rPr lang="en-US" dirty="0"/>
              <a:t>Adjust </a:t>
            </a:r>
            <a:r>
              <a:rPr lang="en-US" dirty="0">
                <a:solidFill>
                  <a:srgbClr val="FFC000"/>
                </a:solidFill>
              </a:rPr>
              <a:t>providers.tf </a:t>
            </a:r>
            <a:r>
              <a:rPr lang="en-US" dirty="0"/>
              <a:t>for future configurations to reflect remote state.</a:t>
            </a:r>
          </a:p>
        </p:txBody>
      </p:sp>
    </p:spTree>
    <p:extLst>
      <p:ext uri="{BB962C8B-B14F-4D97-AF65-F5344CB8AC3E}">
        <p14:creationId xmlns:p14="http://schemas.microsoft.com/office/powerpoint/2010/main" val="3247668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B177-C50A-EFB1-B322-00878813B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3101C4-005C-5E31-62A1-E5DD283DF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/advanced_terraform/outputs.tf</a:t>
            </a:r>
          </a:p>
        </p:txBody>
      </p:sp>
      <p:pic>
        <p:nvPicPr>
          <p:cNvPr id="5" name="Picture 4" descr="Colour-coded on electronic circuit board">
            <a:extLst>
              <a:ext uri="{FF2B5EF4-FFF2-40B4-BE49-F238E27FC236}">
                <a16:creationId xmlns:a16="http://schemas.microsoft.com/office/drawing/2014/main" id="{6A09639F-D0F4-A3E4-0A51-3BC62DF78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07" b="31260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7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87D9E-2ECF-6B89-8FE6-7C44C63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744EAF-FF3A-2015-6D9D-2199FDE8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Sole purpose is to help organize and keep your code dry.</a:t>
            </a:r>
          </a:p>
          <a:p>
            <a:endParaRPr lang="en-US" dirty="0"/>
          </a:p>
          <a:p>
            <a:r>
              <a:rPr lang="en-US" dirty="0"/>
              <a:t>Used to store outputs for use as additional inputs in terraform.</a:t>
            </a:r>
          </a:p>
          <a:p>
            <a:endParaRPr lang="en-US" dirty="0"/>
          </a:p>
          <a:p>
            <a:r>
              <a:rPr lang="en-US" dirty="0"/>
              <a:t>Used to output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243833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574-A80D-F333-8B72-96612819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Advanced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461E4A-C12C-C82C-2C54-2B745C4CD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B1BCA-2BD6-C98A-D9F6-0F04339F5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18" b="24647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6CA8-C29C-967B-EA42-8A6AC21B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BD61-95C6-FA1A-D63E-51E1B4B2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97095"/>
          </a:xfrm>
        </p:spPr>
        <p:txBody>
          <a:bodyPr/>
          <a:lstStyle/>
          <a:p>
            <a:r>
              <a:rPr lang="en-US" dirty="0"/>
              <a:t>Reuse the AMI data search</a:t>
            </a:r>
          </a:p>
          <a:p>
            <a:r>
              <a:rPr lang="en-US" dirty="0"/>
              <a:t>Update </a:t>
            </a:r>
            <a:r>
              <a:rPr lang="en-US" dirty="0">
                <a:solidFill>
                  <a:srgbClr val="FFC000"/>
                </a:solidFill>
              </a:rPr>
              <a:t>outputs.tf </a:t>
            </a:r>
            <a:r>
              <a:rPr lang="en-US" dirty="0"/>
              <a:t>with AMI output and Public IP output.</a:t>
            </a:r>
          </a:p>
          <a:p>
            <a:r>
              <a:rPr lang="en-US" dirty="0"/>
              <a:t>Update locals.tf with a new </a:t>
            </a:r>
            <a:r>
              <a:rPr lang="en-US" dirty="0" err="1">
                <a:solidFill>
                  <a:srgbClr val="FFC000"/>
                </a:solidFill>
              </a:rPr>
              <a:t>second_server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tag.</a:t>
            </a:r>
          </a:p>
          <a:p>
            <a:r>
              <a:rPr lang="en-US" dirty="0"/>
              <a:t>Pull Existing VPC info from AWS and update </a:t>
            </a:r>
            <a:r>
              <a:rPr lang="en-US" dirty="0">
                <a:solidFill>
                  <a:srgbClr val="FFC000"/>
                </a:solidFill>
              </a:rPr>
              <a:t>outputs.tf</a:t>
            </a:r>
            <a:r>
              <a:rPr lang="en-US" dirty="0"/>
              <a:t>.</a:t>
            </a:r>
          </a:p>
          <a:p>
            <a:r>
              <a:rPr lang="en-US" dirty="0"/>
              <a:t>Pull existing Subnet info from AWS and update </a:t>
            </a:r>
            <a:r>
              <a:rPr lang="en-US" dirty="0">
                <a:solidFill>
                  <a:srgbClr val="FFC000"/>
                </a:solidFill>
              </a:rPr>
              <a:t>outputs.tf.</a:t>
            </a:r>
            <a:endParaRPr lang="en-US" dirty="0"/>
          </a:p>
          <a:p>
            <a:r>
              <a:rPr lang="en-US" dirty="0"/>
              <a:t>Pull existing Subnet data and update </a:t>
            </a:r>
            <a:r>
              <a:rPr lang="en-US" dirty="0">
                <a:solidFill>
                  <a:srgbClr val="FFC000"/>
                </a:solidFill>
              </a:rPr>
              <a:t>outputs.tf</a:t>
            </a:r>
            <a:r>
              <a:rPr lang="en-US" dirty="0"/>
              <a:t>.</a:t>
            </a:r>
          </a:p>
          <a:p>
            <a:r>
              <a:rPr lang="en-US" dirty="0"/>
              <a:t>Create a new </a:t>
            </a:r>
            <a:r>
              <a:rPr lang="en-US" dirty="0">
                <a:solidFill>
                  <a:srgbClr val="FFC000"/>
                </a:solidFill>
              </a:rPr>
              <a:t>main.tf </a:t>
            </a:r>
            <a:r>
              <a:rPr lang="en-US" dirty="0"/>
              <a:t>just for our new EC2 </a:t>
            </a:r>
            <a:r>
              <a:rPr lang="en-US" dirty="0" err="1">
                <a:solidFill>
                  <a:srgbClr val="FFC000"/>
                </a:solidFill>
              </a:rPr>
              <a:t>second_server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instance.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The README.md is busted a little</a:t>
            </a:r>
          </a:p>
        </p:txBody>
      </p:sp>
    </p:spTree>
    <p:extLst>
      <p:ext uri="{BB962C8B-B14F-4D97-AF65-F5344CB8AC3E}">
        <p14:creationId xmlns:p14="http://schemas.microsoft.com/office/powerpoint/2010/main" val="246791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99A5-5BBF-7127-77A4-5F612F5B5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Intro to Modules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FD0E55-554D-B19F-BB87-D363B523C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advanced_terraform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intro_to_modules</a:t>
            </a:r>
            <a:endParaRPr lang="en-US" dirty="0"/>
          </a:p>
        </p:txBody>
      </p:sp>
      <p:pic>
        <p:nvPicPr>
          <p:cNvPr id="8" name="Picture 7" descr="101010 data lines to infinity">
            <a:extLst>
              <a:ext uri="{FF2B5EF4-FFF2-40B4-BE49-F238E27FC236}">
                <a16:creationId xmlns:a16="http://schemas.microsoft.com/office/drawing/2014/main" id="{F3EB20FF-862B-4B21-0CB9-88E4DC37B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94" b="15485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7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6CA8-C29C-967B-EA42-8A6AC21B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Modules Agenda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BD61-95C6-FA1A-D63E-51E1B4B29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changes to </a:t>
            </a:r>
            <a:r>
              <a:rPr lang="en-US" dirty="0">
                <a:solidFill>
                  <a:srgbClr val="FFC000"/>
                </a:solidFill>
              </a:rPr>
              <a:t>provider.tf</a:t>
            </a:r>
            <a:r>
              <a:rPr lang="en-US" dirty="0"/>
              <a:t>.</a:t>
            </a:r>
          </a:p>
          <a:p>
            <a:r>
              <a:rPr lang="en-US" dirty="0"/>
              <a:t>Only include region and availability zone (</a:t>
            </a:r>
            <a:r>
              <a:rPr lang="en-US" dirty="0" err="1"/>
              <a:t>az</a:t>
            </a:r>
            <a:r>
              <a:rPr lang="en-US" dirty="0"/>
              <a:t>) in variables.tf.</a:t>
            </a:r>
          </a:p>
          <a:p>
            <a:r>
              <a:rPr lang="en-US" dirty="0"/>
              <a:t>Create Module Directories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/modules/ami_amazon2023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/modules/ec2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/modules/networking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/modules/</a:t>
            </a:r>
            <a:r>
              <a:rPr lang="en-US" dirty="0" err="1">
                <a:solidFill>
                  <a:srgbClr val="FFC000"/>
                </a:solidFill>
              </a:rPr>
              <a:t>security_groups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Create new files for each module.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main.tf, variables.tf, </a:t>
            </a:r>
            <a:r>
              <a:rPr lang="en-US" dirty="0" err="1">
                <a:solidFill>
                  <a:srgbClr val="FFC000"/>
                </a:solidFill>
              </a:rPr>
              <a:t>data.tf,outputs.tf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09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F529-DE96-4D5D-FB5E-B4A18F6E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Modules Agenda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C86A-0C0D-8D0D-7419-D99373A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files for root core files.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Main.tf, locals.tf, outputs.tf, providers.tf, variables.tf</a:t>
            </a:r>
          </a:p>
          <a:p>
            <a:pPr lvl="1"/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Move over post install bash script </a:t>
            </a:r>
            <a:r>
              <a:rPr lang="en-US" dirty="0">
                <a:solidFill>
                  <a:srgbClr val="FFC000"/>
                </a:solidFill>
              </a:rPr>
              <a:t>nginxserver_amazon_deploy.sh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Deploy with reusable modules.</a:t>
            </a:r>
          </a:p>
        </p:txBody>
      </p:sp>
    </p:spTree>
    <p:extLst>
      <p:ext uri="{BB962C8B-B14F-4D97-AF65-F5344CB8AC3E}">
        <p14:creationId xmlns:p14="http://schemas.microsoft.com/office/powerpoint/2010/main" val="366145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/>
              <a:t>Demo/Hands 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>
            <a:normAutofit/>
          </a:bodyPr>
          <a:lstStyle/>
          <a:p>
            <a:r>
              <a:rPr lang="en-US"/>
              <a:t>GUI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E3767-2E28-D20B-8A40-E1453EDF6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85" b="32356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5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99A5-5BBF-7127-77A4-5F612F5B5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Advanced Modules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5675EC-3DA4-0268-6BB9-2FBFEDAC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28DB-2556-EC66-A293-8C503918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28" b="3270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0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718CC-2ED2-684B-4957-197C68EF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Modules Agenda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FFC6A-E931-D16E-04E8-0329AE03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modules source to the GitHub Module Repo.</a:t>
            </a:r>
          </a:p>
          <a:p>
            <a:pPr lvl="1"/>
            <a:r>
              <a:rPr lang="en-US" dirty="0"/>
              <a:t>Change sources to GitHub repo modules.</a:t>
            </a:r>
          </a:p>
        </p:txBody>
      </p:sp>
    </p:spTree>
    <p:extLst>
      <p:ext uri="{BB962C8B-B14F-4D97-AF65-F5344CB8AC3E}">
        <p14:creationId xmlns:p14="http://schemas.microsoft.com/office/powerpoint/2010/main" val="1580124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1E855-097A-C98C-36D3-A50BA6040B5C}"/>
              </a:ext>
            </a:extLst>
          </p:cNvPr>
          <p:cNvSpPr txBox="1"/>
          <p:nvPr/>
        </p:nvSpPr>
        <p:spPr>
          <a:xfrm>
            <a:off x="948776" y="976277"/>
            <a:ext cx="102990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</a:t>
            </a:r>
          </a:p>
          <a:p>
            <a:endParaRPr lang="en-US" sz="9600" dirty="0"/>
          </a:p>
          <a:p>
            <a:r>
              <a:rPr lang="en-US" sz="1400" dirty="0"/>
              <a:t>Contract info:  </a:t>
            </a:r>
          </a:p>
          <a:p>
            <a:r>
              <a:rPr lang="en-US" sz="1400" dirty="0"/>
              <a:t>@packetmonster (Saint Discord)</a:t>
            </a:r>
          </a:p>
          <a:p>
            <a:r>
              <a:rPr lang="en-US" sz="1400" dirty="0" err="1"/>
              <a:t>davidthurm</a:t>
            </a:r>
            <a:r>
              <a:rPr lang="en-US" sz="1400" dirty="0"/>
              <a:t> (</a:t>
            </a:r>
            <a:r>
              <a:rPr lang="en-US" sz="1400" dirty="0" err="1"/>
              <a:t>Linkedin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426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A478031-FFE1-BA9A-885F-1AE9F1965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Intro to Terraform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71F9-06E5-D8B9-52CB-18A635CC1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/>
              <a:t>Servers have no feelings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F9C53-E5D5-857D-49B7-E4BB69B79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21" b="3578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Agenda – Intro to Terraform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73445-210F-E495-03A8-75FFA3A6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Terraform is.</a:t>
            </a:r>
          </a:p>
          <a:p>
            <a:endParaRPr lang="en-US" dirty="0"/>
          </a:p>
          <a:p>
            <a:r>
              <a:rPr lang="en-US" dirty="0"/>
              <a:t>Directory Structure </a:t>
            </a:r>
          </a:p>
          <a:p>
            <a:endParaRPr lang="en-US" dirty="0"/>
          </a:p>
          <a:p>
            <a:r>
              <a:rPr lang="en-US" dirty="0"/>
              <a:t>Key Ingredients to an AWS EC2 deployment</a:t>
            </a:r>
          </a:p>
          <a:p>
            <a:endParaRPr lang="en-US" dirty="0"/>
          </a:p>
          <a:p>
            <a:r>
              <a:rPr lang="en-US" dirty="0"/>
              <a:t>GitHub Introduction</a:t>
            </a:r>
          </a:p>
          <a:p>
            <a:endParaRPr lang="en-US" dirty="0"/>
          </a:p>
          <a:p>
            <a:r>
              <a:rPr lang="en-US" dirty="0"/>
              <a:t>Basic Terraform Lab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427-2A95-74BF-0405-C40A2C5F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1297-420F-756A-1F0F-5DFA7F733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/>
              <a:t>Cloud Automation</a:t>
            </a:r>
          </a:p>
          <a:p>
            <a:pPr lvl="1"/>
            <a:r>
              <a:rPr lang="en-US" dirty="0"/>
              <a:t>Deploy your networks, Access Control Lists, Firewalls, WAFs, Servers,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Saves hours of your life.</a:t>
            </a:r>
          </a:p>
          <a:p>
            <a:r>
              <a:rPr lang="en-US" dirty="0"/>
              <a:t>Repeatable processes that are code reviewed.</a:t>
            </a:r>
          </a:p>
          <a:p>
            <a:r>
              <a:rPr lang="en-US" dirty="0"/>
              <a:t>Immutable Infrastructure (Zero Trust)</a:t>
            </a:r>
          </a:p>
          <a:p>
            <a:pPr lvl="1"/>
            <a:r>
              <a:rPr lang="en-US" dirty="0"/>
              <a:t>Fancy talk for you don’t patch you Nuke from orbit and redeploy clean instances (Servers).</a:t>
            </a:r>
          </a:p>
          <a:p>
            <a:r>
              <a:rPr lang="en-US" dirty="0"/>
              <a:t>Secure by Default</a:t>
            </a:r>
          </a:p>
          <a:p>
            <a:r>
              <a:rPr lang="en-US" dirty="0"/>
              <a:t>Pairs well with Ansible and Salt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9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2680F-20DD-0E18-D702-46BB72F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n-lt"/>
              </a:rPr>
              <a:t>File and Directory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1B164-679F-FE2E-553C-877B6EF9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Recommended Minimum Files (even if empty)</a:t>
            </a:r>
          </a:p>
          <a:p>
            <a:pPr lvl="1"/>
            <a:r>
              <a:rPr lang="en-US" dirty="0"/>
              <a:t>Main.tf</a:t>
            </a:r>
          </a:p>
          <a:p>
            <a:pPr lvl="1"/>
            <a:r>
              <a:rPr lang="en-US" dirty="0"/>
              <a:t>Variables.tf</a:t>
            </a:r>
          </a:p>
          <a:p>
            <a:pPr lvl="1"/>
            <a:r>
              <a:rPr lang="en-US" dirty="0"/>
              <a:t>Outputs.tf</a:t>
            </a:r>
          </a:p>
          <a:p>
            <a:pPr lvl="1"/>
            <a:r>
              <a:rPr lang="en-US" dirty="0"/>
              <a:t>README.md</a:t>
            </a:r>
          </a:p>
          <a:p>
            <a:pPr lvl="1"/>
            <a:r>
              <a:rPr lang="en-US" dirty="0"/>
              <a:t>License (Optional)</a:t>
            </a:r>
          </a:p>
          <a:p>
            <a:r>
              <a:rPr lang="en-US" dirty="0"/>
              <a:t>Directories</a:t>
            </a:r>
          </a:p>
          <a:p>
            <a:pPr lvl="1"/>
            <a:r>
              <a:rPr lang="en-US" dirty="0"/>
              <a:t>./modules</a:t>
            </a:r>
          </a:p>
          <a:p>
            <a:pPr lvl="1"/>
            <a:r>
              <a:rPr lang="en-US" dirty="0"/>
              <a:t>./terraform</a:t>
            </a:r>
          </a:p>
        </p:txBody>
      </p:sp>
    </p:spTree>
    <p:extLst>
      <p:ext uri="{BB962C8B-B14F-4D97-AF65-F5344CB8AC3E}">
        <p14:creationId xmlns:p14="http://schemas.microsoft.com/office/powerpoint/2010/main" val="7297346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698CF7A15E449A908D14D38966EDB" ma:contentTypeVersion="15" ma:contentTypeDescription="Create a new document." ma:contentTypeScope="" ma:versionID="d0f2766cc0df2be1a2c136309c8576de">
  <xsd:schema xmlns:xsd="http://www.w3.org/2001/XMLSchema" xmlns:xs="http://www.w3.org/2001/XMLSchema" xmlns:p="http://schemas.microsoft.com/office/2006/metadata/properties" xmlns:ns3="7d5c0f8c-d03f-4f37-ac05-6070d0773432" xmlns:ns4="fe56045b-2362-48ae-8d2d-fa11dbfa779d" targetNamespace="http://schemas.microsoft.com/office/2006/metadata/properties" ma:root="true" ma:fieldsID="209d4f2a4b21c1ec1099fb991e34aa5f" ns3:_="" ns4:_="">
    <xsd:import namespace="7d5c0f8c-d03f-4f37-ac05-6070d0773432"/>
    <xsd:import namespace="fe56045b-2362-48ae-8d2d-fa11dbfa77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c0f8c-d03f-4f37-ac05-6070d07734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045b-2362-48ae-8d2d-fa11dbfa779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d5c0f8c-d03f-4f37-ac05-6070d0773432" xsi:nil="true"/>
  </documentManagement>
</p:properties>
</file>

<file path=customXml/itemProps1.xml><?xml version="1.0" encoding="utf-8"?>
<ds:datastoreItem xmlns:ds="http://schemas.openxmlformats.org/officeDocument/2006/customXml" ds:itemID="{FF2219FC-654E-485C-8F51-C7F422DD1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5c0f8c-d03f-4f37-ac05-6070d0773432"/>
    <ds:schemaRef ds:uri="fe56045b-2362-48ae-8d2d-fa11dbfa77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3968C9-5E81-4375-82D8-1FABD042C0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231618-9B5B-4C1E-9132-D4E99B6100E5}">
  <ds:schemaRefs>
    <ds:schemaRef ds:uri="7d5c0f8c-d03f-4f37-ac05-6070d0773432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fe56045b-2362-48ae-8d2d-fa11dbfa779d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3809</Words>
  <Application>Microsoft Office PowerPoint</Application>
  <PresentationFormat>Widescreen</PresentationFormat>
  <Paragraphs>487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Consolas</vt:lpstr>
      <vt:lpstr>Corbel</vt:lpstr>
      <vt:lpstr>Depth</vt:lpstr>
      <vt:lpstr>Cloud Automation</vt:lpstr>
      <vt:lpstr>Introduction</vt:lpstr>
      <vt:lpstr>Agenda</vt:lpstr>
      <vt:lpstr>Why Automation</vt:lpstr>
      <vt:lpstr>Demo/Hands On</vt:lpstr>
      <vt:lpstr>Intro to Terraform</vt:lpstr>
      <vt:lpstr>Agenda – Intro to Terraform</vt:lpstr>
      <vt:lpstr>What is Terraform</vt:lpstr>
      <vt:lpstr>File and Directory Structure</vt:lpstr>
      <vt:lpstr>Key Ingredients / Requirements</vt:lpstr>
      <vt:lpstr>Deployment Steps</vt:lpstr>
      <vt:lpstr>Github</vt:lpstr>
      <vt:lpstr>GitHub Repo </vt:lpstr>
      <vt:lpstr>Basic Terraform Lab</vt:lpstr>
      <vt:lpstr>Moderately Terraform</vt:lpstr>
      <vt:lpstr>Agenda – Moderate Terraform</vt:lpstr>
      <vt:lpstr>The State File</vt:lpstr>
      <vt:lpstr>State File - terraform.tfstate</vt:lpstr>
      <vt:lpstr>Providers Lab</vt:lpstr>
      <vt:lpstr>Agenda – Providers</vt:lpstr>
      <vt:lpstr>Providers Results</vt:lpstr>
      <vt:lpstr>Data Lab</vt:lpstr>
      <vt:lpstr>Agenda – Data</vt:lpstr>
      <vt:lpstr>Data Results</vt:lpstr>
      <vt:lpstr>Data (main.tf) Results</vt:lpstr>
      <vt:lpstr>Locals Lab</vt:lpstr>
      <vt:lpstr>Agenda – Locals</vt:lpstr>
      <vt:lpstr>Locals Results</vt:lpstr>
      <vt:lpstr>Locals (main.tf) Results</vt:lpstr>
      <vt:lpstr>Variables Lab</vt:lpstr>
      <vt:lpstr>Agenda – Variables</vt:lpstr>
      <vt:lpstr>Variables (variables.tf) Results</vt:lpstr>
      <vt:lpstr>Variables (providers.tf) Results</vt:lpstr>
      <vt:lpstr>Variables (main.tf) Results</vt:lpstr>
      <vt:lpstr>Tfvars</vt:lpstr>
      <vt:lpstr>Terraform.tfvars</vt:lpstr>
      <vt:lpstr>Tfars (terraform.tfvars) Results</vt:lpstr>
      <vt:lpstr>Advanced Terraform</vt:lpstr>
      <vt:lpstr>Agenda – Advanced Terraform</vt:lpstr>
      <vt:lpstr>Deploy Base Config</vt:lpstr>
      <vt:lpstr>Remote State</vt:lpstr>
      <vt:lpstr>Remote State Agenda</vt:lpstr>
      <vt:lpstr>Outputs</vt:lpstr>
      <vt:lpstr>Outputs Agenda</vt:lpstr>
      <vt:lpstr>Advanced Data</vt:lpstr>
      <vt:lpstr>Advanced Data Agenda</vt:lpstr>
      <vt:lpstr>Intro to Modules</vt:lpstr>
      <vt:lpstr>Intro to Modules Agenda Part 1</vt:lpstr>
      <vt:lpstr>Intro to Modules Agenda Part 2</vt:lpstr>
      <vt:lpstr>Advanced Modules</vt:lpstr>
      <vt:lpstr>Advanced Modules Agenda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Automation</dc:title>
  <dc:creator>David</dc:creator>
  <cp:lastModifiedBy>David</cp:lastModifiedBy>
  <cp:revision>2</cp:revision>
  <dcterms:created xsi:type="dcterms:W3CDTF">2023-10-21T18:12:45Z</dcterms:created>
  <dcterms:modified xsi:type="dcterms:W3CDTF">2023-10-22T02:55:40Z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0x010100E23698CF7A15E449A908D14D38966EDB</vt:lpwstr>
  </property>
</Properties>
</file>